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Proxima Nova"/>
      <p:regular r:id="rId21"/>
      <p:bold r:id="rId22"/>
      <p:italic r:id="rId23"/>
      <p:boldItalic r:id="rId24"/>
    </p:embeddedFont>
    <p:embeddedFont>
      <p:font typeface="Roboto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ProximaNova-bold.fntdata"/><Relationship Id="rId21" Type="http://schemas.openxmlformats.org/officeDocument/2006/relationships/font" Target="fonts/ProximaNova-regular.fntdata"/><Relationship Id="rId24" Type="http://schemas.openxmlformats.org/officeDocument/2006/relationships/font" Target="fonts/ProximaNova-boldItalic.fntdata"/><Relationship Id="rId23" Type="http://schemas.openxmlformats.org/officeDocument/2006/relationships/font" Target="fonts/ProximaNov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Roboto-bold.fntdata"/><Relationship Id="rId25" Type="http://schemas.openxmlformats.org/officeDocument/2006/relationships/font" Target="fonts/Roboto-regular.fntdata"/><Relationship Id="rId28" Type="http://schemas.openxmlformats.org/officeDocument/2006/relationships/font" Target="fonts/Roboto-boldItalic.fntdata"/><Relationship Id="rId27" Type="http://schemas.openxmlformats.org/officeDocument/2006/relationships/font" Target="fonts/Roboto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9c40d9f9_0_23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9c40d9f9_0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280d4a8a6_0_4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b280d4a8a6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b280d4a8a6_0_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b280d4a8a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b280d4a8a6_0_1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b280d4a8a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b121bac434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b121bac4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ad9b52b6fe_0_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ad9b52b6f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b9a3abeb_0_2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b9a3abe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b280d4a8a6_0_2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b280d4a8a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b280d4a8a6_0_5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b280d4a8a6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b280d4a8a6_0_5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b280d4a8a6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b280d4a8a6_0_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b280d4a8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ad9b52b6fe_0_2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ad9b52b6f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b280d4a8a6_0_3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b280d4a8a6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ad9b52b6fe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ad9b52b6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" name="Google Shape;56;p14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1" name="Google Shape;61;p15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1" name="Google Shape;71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" name="Google Shape;78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21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6" name="Google Shape;86;p21"/>
          <p:cNvSpPr txBox="1"/>
          <p:nvPr>
            <p:ph idx="1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7" name="Google Shape;8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8" name="Google Shape;88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26775" y="357199"/>
            <a:ext cx="1382499" cy="69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2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3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95" name="Google Shape;95;p23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rt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5"/>
          <p:cNvSpPr txBox="1"/>
          <p:nvPr>
            <p:ph idx="4294967295" type="title"/>
          </p:nvPr>
        </p:nvSpPr>
        <p:spPr>
          <a:xfrm>
            <a:off x="540300" y="445025"/>
            <a:ext cx="4084500" cy="10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200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Facilitating Neuro-Affirmative </a:t>
            </a:r>
            <a:br>
              <a:rPr lang="en" sz="3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3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Peer Support Groups</a:t>
            </a:r>
            <a:endParaRPr sz="3600"/>
          </a:p>
        </p:txBody>
      </p:sp>
      <p:sp>
        <p:nvSpPr>
          <p:cNvPr id="104" name="Google Shape;104;p25"/>
          <p:cNvSpPr txBox="1"/>
          <p:nvPr>
            <p:ph idx="4294967295" type="body"/>
          </p:nvPr>
        </p:nvSpPr>
        <p:spPr>
          <a:xfrm>
            <a:off x="540300" y="3176550"/>
            <a:ext cx="4260300" cy="16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Presented by Anne Nicholson, CMPSS</a:t>
            </a:r>
            <a:br>
              <a:rPr lang="en"/>
            </a:br>
            <a:r>
              <a:rPr lang="en"/>
              <a:t>4th Annual Peer Workforce Conference</a:t>
            </a:r>
            <a:br>
              <a:rPr lang="en"/>
            </a:br>
            <a:r>
              <a:rPr lang="en"/>
              <a:t>January 31, 2024</a:t>
            </a:r>
            <a:endParaRPr/>
          </a:p>
        </p:txBody>
      </p:sp>
      <p:pic>
        <p:nvPicPr>
          <p:cNvPr id="105" name="Google Shape;10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5150" y="1302419"/>
            <a:ext cx="4084499" cy="204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4"/>
          <p:cNvSpPr txBox="1"/>
          <p:nvPr>
            <p:ph type="title"/>
          </p:nvPr>
        </p:nvSpPr>
        <p:spPr>
          <a:xfrm>
            <a:off x="310025" y="1539675"/>
            <a:ext cx="4010400" cy="107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 format that has worked for us</a:t>
            </a:r>
            <a:endParaRPr sz="2800"/>
          </a:p>
        </p:txBody>
      </p:sp>
      <p:sp>
        <p:nvSpPr>
          <p:cNvPr id="159" name="Google Shape;159;p34"/>
          <p:cNvSpPr txBox="1"/>
          <p:nvPr>
            <p:ph idx="1" type="body"/>
          </p:nvPr>
        </p:nvSpPr>
        <p:spPr>
          <a:xfrm>
            <a:off x="4939500" y="724200"/>
            <a:ext cx="3837000" cy="35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check-in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Topic related to neurodiversity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Discussion of topic out of our own lived experience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SzPts val="1800"/>
              <a:buChar char="●"/>
            </a:pPr>
            <a:r>
              <a:rPr lang="en"/>
              <a:t>Structured check-out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type="title"/>
          </p:nvPr>
        </p:nvSpPr>
        <p:spPr>
          <a:xfrm>
            <a:off x="310400" y="1547950"/>
            <a:ext cx="3960300" cy="102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Considerations for virtual spaces</a:t>
            </a:r>
            <a:endParaRPr sz="2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35"/>
          <p:cNvSpPr txBox="1"/>
          <p:nvPr>
            <p:ph idx="1" type="body"/>
          </p:nvPr>
        </p:nvSpPr>
        <p:spPr>
          <a:xfrm>
            <a:off x="4939500" y="724200"/>
            <a:ext cx="3837000" cy="349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Keep the tech simple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Pay attention to non-verbals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raised hands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Accept distractions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Privacy concerns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Keep an eye on the</a:t>
            </a:r>
            <a:r>
              <a:rPr lang="en"/>
              <a:t> chat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SzPts val="1800"/>
              <a:buChar char="●"/>
            </a:pPr>
            <a:r>
              <a:rPr lang="en"/>
              <a:t>Build community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6"/>
          <p:cNvSpPr txBox="1"/>
          <p:nvPr>
            <p:ph type="title"/>
          </p:nvPr>
        </p:nvSpPr>
        <p:spPr>
          <a:xfrm>
            <a:off x="270175" y="1295875"/>
            <a:ext cx="4040400" cy="10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 few resources</a:t>
            </a:r>
            <a:endParaRPr sz="2800"/>
          </a:p>
        </p:txBody>
      </p:sp>
      <p:sp>
        <p:nvSpPr>
          <p:cNvPr id="171" name="Google Shape;171;p36"/>
          <p:cNvSpPr txBox="1"/>
          <p:nvPr>
            <p:ph idx="1" type="body"/>
          </p:nvPr>
        </p:nvSpPr>
        <p:spPr>
          <a:xfrm>
            <a:off x="4939500" y="680475"/>
            <a:ext cx="3837000" cy="412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/>
              <a:t>Bottema-Beutl, K. et al (2021). Avoiding Ableist Language: Suggestions for Autism Researchers. Autism in Adulthood, Vol 3 (Issue 1). https://doi.org/10.1089/aut.2020.0014</a:t>
            </a:r>
            <a:endParaRPr sz="1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/>
              <a:t>Lai, M., et al (2020).  Evidence-based support for autistic people across the lifespan: maximising potential, minimising barriers, and optimising the person–environment fit. Lancet Neural, Vol 19 (Issue 5), 434–451. https://doi.org/10.1016/ S1474-4422(20)30034-X</a:t>
            </a:r>
            <a:endParaRPr sz="1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/>
              <a:t>Insights of a Neurodivergent Clinician https://neurodivergentinsights.com/</a:t>
            </a:r>
            <a:endParaRPr sz="1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/>
              <a:t>Neurodivergent Doctor</a:t>
            </a:r>
            <a:br>
              <a:rPr lang="en" sz="1300"/>
            </a:br>
            <a:r>
              <a:rPr lang="en" sz="1300"/>
              <a:t>https://www.youtube.com/c/NeurodivergentDoctor</a:t>
            </a:r>
            <a:endParaRPr sz="1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7"/>
          <p:cNvSpPr txBox="1"/>
          <p:nvPr>
            <p:ph type="title"/>
          </p:nvPr>
        </p:nvSpPr>
        <p:spPr>
          <a:xfrm>
            <a:off x="270175" y="1205825"/>
            <a:ext cx="4040400" cy="10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Questions and concerns</a:t>
            </a:r>
            <a:endParaRPr sz="2800"/>
          </a:p>
        </p:txBody>
      </p:sp>
      <p:sp>
        <p:nvSpPr>
          <p:cNvPr id="177" name="Google Shape;177;p37"/>
          <p:cNvSpPr txBox="1"/>
          <p:nvPr>
            <p:ph idx="1" type="body"/>
          </p:nvPr>
        </p:nvSpPr>
        <p:spPr>
          <a:xfrm>
            <a:off x="4939500" y="724200"/>
            <a:ext cx="3837000" cy="310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are your questions and concerns when you think about facilitating a neuro-affirmative peer support group?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idx="4294967295" type="title"/>
          </p:nvPr>
        </p:nvSpPr>
        <p:spPr>
          <a:xfrm>
            <a:off x="540300" y="445025"/>
            <a:ext cx="4084500" cy="10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2000"/>
              </a:spcBef>
              <a:spcAft>
                <a:spcPts val="0"/>
              </a:spcAft>
              <a:buNone/>
            </a:pPr>
            <a:r>
              <a:rPr lang="en" sz="3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Thank you for your time and attention</a:t>
            </a:r>
            <a:endParaRPr sz="3600"/>
          </a:p>
        </p:txBody>
      </p:sp>
      <p:sp>
        <p:nvSpPr>
          <p:cNvPr id="183" name="Google Shape;183;p38"/>
          <p:cNvSpPr txBox="1"/>
          <p:nvPr>
            <p:ph idx="4294967295" type="body"/>
          </p:nvPr>
        </p:nvSpPr>
        <p:spPr>
          <a:xfrm>
            <a:off x="540300" y="3176550"/>
            <a:ext cx="4260300" cy="16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</a:t>
            </a:r>
            <a:r>
              <a:rPr lang="en"/>
              <a:t>nne Nicholson</a:t>
            </a:r>
            <a:br>
              <a:rPr lang="en"/>
            </a:br>
            <a:r>
              <a:rPr lang="en"/>
              <a:t>Certified Medi-Cal Peer Support Specialist #MPSS-WGEVQR</a:t>
            </a:r>
            <a:br>
              <a:rPr lang="en"/>
            </a:br>
            <a:r>
              <a:rPr lang="en"/>
              <a:t>anne.nicholson@paintedbrain.org</a:t>
            </a:r>
            <a:endParaRPr/>
          </a:p>
        </p:txBody>
      </p:sp>
      <p:pic>
        <p:nvPicPr>
          <p:cNvPr id="184" name="Google Shape;184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5150" y="1302419"/>
            <a:ext cx="4084499" cy="204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/>
          <p:nvPr>
            <p:ph type="title"/>
          </p:nvPr>
        </p:nvSpPr>
        <p:spPr>
          <a:xfrm>
            <a:off x="265500" y="1205825"/>
            <a:ext cx="4045200" cy="10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About the presenter </a:t>
            </a:r>
            <a:endParaRPr sz="2800"/>
          </a:p>
        </p:txBody>
      </p:sp>
      <p:sp>
        <p:nvSpPr>
          <p:cNvPr id="111" name="Google Shape;111;p26"/>
          <p:cNvSpPr txBox="1"/>
          <p:nvPr>
            <p:ph idx="1" type="body"/>
          </p:nvPr>
        </p:nvSpPr>
        <p:spPr>
          <a:xfrm>
            <a:off x="4939500" y="724200"/>
            <a:ext cx="3837000" cy="332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Certified </a:t>
            </a:r>
            <a:r>
              <a:rPr lang="en"/>
              <a:t>Medi-Cal Peer Support Specialist in Los Angeles with Painted Brain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</a:t>
            </a:r>
            <a:r>
              <a:rPr lang="en"/>
              <a:t>acilitator of Navigating Neurodiversity (since 2022)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Lived experience with ADHD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SzPts val="1800"/>
              <a:buChar char="●"/>
            </a:pPr>
            <a:r>
              <a:rPr lang="en"/>
              <a:t>Partner/parent of persons with autism and ADHD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/>
          <p:nvPr>
            <p:ph type="title"/>
          </p:nvPr>
        </p:nvSpPr>
        <p:spPr>
          <a:xfrm>
            <a:off x="265500" y="1516075"/>
            <a:ext cx="4045200" cy="72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Defining</a:t>
            </a: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neurodiversity </a:t>
            </a:r>
            <a:endParaRPr sz="2800"/>
          </a:p>
        </p:txBody>
      </p:sp>
      <p:sp>
        <p:nvSpPr>
          <p:cNvPr id="117" name="Google Shape;117;p27"/>
          <p:cNvSpPr txBox="1"/>
          <p:nvPr>
            <p:ph idx="1" type="body"/>
          </p:nvPr>
        </p:nvSpPr>
        <p:spPr>
          <a:xfrm>
            <a:off x="4939500" y="724200"/>
            <a:ext cx="3837000" cy="315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Like biological and cultural diversity, neurod</a:t>
            </a:r>
            <a:r>
              <a:rPr lang="en"/>
              <a:t>iversity sees minds as a complex ecosystem. Some conditions classified as disorders are normal differences. They become disabilities when there is not a good fit between the mind and the environment. This impacts quality of life.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8"/>
          <p:cNvSpPr txBox="1"/>
          <p:nvPr>
            <p:ph type="title"/>
          </p:nvPr>
        </p:nvSpPr>
        <p:spPr>
          <a:xfrm>
            <a:off x="265500" y="1516075"/>
            <a:ext cx="4045200" cy="72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Some of the impacts</a:t>
            </a:r>
            <a:endParaRPr sz="2800"/>
          </a:p>
        </p:txBody>
      </p:sp>
      <p:sp>
        <p:nvSpPr>
          <p:cNvPr id="123" name="Google Shape;123;p28"/>
          <p:cNvSpPr txBox="1"/>
          <p:nvPr>
            <p:ph idx="1" type="body"/>
          </p:nvPr>
        </p:nvSpPr>
        <p:spPr>
          <a:xfrm>
            <a:off x="4939500" y="724200"/>
            <a:ext cx="3837000" cy="315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Loneliness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Low self esteem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Anxiety/depression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Chronic illness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Shortened lifespan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Suicide risk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9"/>
          <p:cNvSpPr txBox="1"/>
          <p:nvPr>
            <p:ph type="title"/>
          </p:nvPr>
        </p:nvSpPr>
        <p:spPr>
          <a:xfrm>
            <a:off x="265500" y="1516075"/>
            <a:ext cx="4045200" cy="72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can we do?</a:t>
            </a:r>
            <a:endParaRPr sz="2800"/>
          </a:p>
        </p:txBody>
      </p:sp>
      <p:sp>
        <p:nvSpPr>
          <p:cNvPr id="129" name="Google Shape;129;p29"/>
          <p:cNvSpPr txBox="1"/>
          <p:nvPr>
            <p:ph idx="1" type="body"/>
          </p:nvPr>
        </p:nvSpPr>
        <p:spPr>
          <a:xfrm>
            <a:off x="4939500" y="724200"/>
            <a:ext cx="3837000" cy="315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can create neuro-affirmative peer support spaces as micro-environments where peers can develop resilience</a:t>
            </a:r>
            <a:r>
              <a:rPr lang="en"/>
              <a:t> to better navigate the macro-environment. This enhances quality of life.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0"/>
          <p:cNvSpPr txBox="1"/>
          <p:nvPr>
            <p:ph type="title"/>
          </p:nvPr>
        </p:nvSpPr>
        <p:spPr>
          <a:xfrm>
            <a:off x="320225" y="1205825"/>
            <a:ext cx="3990600" cy="10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Voices of members</a:t>
            </a:r>
            <a:endParaRPr sz="2800"/>
          </a:p>
        </p:txBody>
      </p:sp>
      <p:sp>
        <p:nvSpPr>
          <p:cNvPr id="135" name="Google Shape;135;p30"/>
          <p:cNvSpPr txBox="1"/>
          <p:nvPr>
            <p:ph idx="1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700"/>
              <a:t>“</a:t>
            </a:r>
            <a:r>
              <a:rPr lang="en" sz="1700"/>
              <a:t>Life has taught me to never be myself. I had a friend tell me I'm an acquired taste and I'm great until the novelty wears off. It turns out the autism doesn't go away with time. I think this is why I just prefer to spend most of my time alone. I don't have to try to be whatever everyone wants, and I can just been a fool with cats. It wasn't until I stopped trying to be someone else that things in my life started to get better.</a:t>
            </a:r>
            <a:r>
              <a:rPr lang="en" sz="1700"/>
              <a:t>”</a:t>
            </a:r>
            <a:endParaRPr sz="1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1"/>
          <p:cNvSpPr txBox="1"/>
          <p:nvPr>
            <p:ph type="title"/>
          </p:nvPr>
        </p:nvSpPr>
        <p:spPr>
          <a:xfrm>
            <a:off x="330225" y="1205825"/>
            <a:ext cx="3980400" cy="10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Voices of members</a:t>
            </a:r>
            <a:endParaRPr sz="2800"/>
          </a:p>
        </p:txBody>
      </p:sp>
      <p:sp>
        <p:nvSpPr>
          <p:cNvPr id="141" name="Google Shape;141;p31"/>
          <p:cNvSpPr txBox="1"/>
          <p:nvPr>
            <p:ph idx="1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“Being with other neurodivergent people in a social setting is helpful to me because dyadic communication can foster walled-in thinking, sending me down a rabbit hole. I think that you think that I think and so it goes.”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2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makes a group neuro-affirmative? </a:t>
            </a:r>
            <a:endParaRPr sz="2800"/>
          </a:p>
        </p:txBody>
      </p:sp>
      <p:sp>
        <p:nvSpPr>
          <p:cNvPr id="147" name="Google Shape;147;p32"/>
          <p:cNvSpPr txBox="1"/>
          <p:nvPr>
            <p:ph idx="1" type="body"/>
          </p:nvPr>
        </p:nvSpPr>
        <p:spPr>
          <a:xfrm>
            <a:off x="4939500" y="724200"/>
            <a:ext cx="3837000" cy="332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Predictable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Strengths-based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Neurodiversity-informed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Non-</a:t>
            </a:r>
            <a:r>
              <a:rPr lang="en"/>
              <a:t>stigmatizing</a:t>
            </a:r>
            <a:r>
              <a:rPr lang="en"/>
              <a:t> language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Non-judgmental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SzPts val="1800"/>
              <a:buChar char="●"/>
            </a:pPr>
            <a:r>
              <a:rPr lang="en"/>
              <a:t>Non-coercive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3"/>
          <p:cNvSpPr txBox="1"/>
          <p:nvPr>
            <p:ph type="title"/>
          </p:nvPr>
        </p:nvSpPr>
        <p:spPr>
          <a:xfrm>
            <a:off x="320225" y="1631250"/>
            <a:ext cx="3990600" cy="103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Agreements that have worked for us</a:t>
            </a:r>
            <a:endParaRPr sz="2800"/>
          </a:p>
        </p:txBody>
      </p:sp>
      <p:sp>
        <p:nvSpPr>
          <p:cNvPr id="153" name="Google Shape;153;p33"/>
          <p:cNvSpPr txBox="1"/>
          <p:nvPr>
            <p:ph idx="1" type="body"/>
          </p:nvPr>
        </p:nvSpPr>
        <p:spPr>
          <a:xfrm>
            <a:off x="4939500" y="614125"/>
            <a:ext cx="3926400" cy="35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We respect each other</a:t>
            </a:r>
            <a:endParaRPr sz="1700"/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We share out of our own lived experience </a:t>
            </a:r>
            <a:endParaRPr sz="1700"/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We don’t give advice</a:t>
            </a:r>
            <a:endParaRPr sz="1700"/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We take turns listening and speaking</a:t>
            </a:r>
            <a:endParaRPr sz="1700"/>
          </a:p>
          <a:p>
            <a:pPr indent="-336550" lvl="0" marL="457200" rtl="0" algn="l">
              <a:spcBef>
                <a:spcPts val="1600"/>
              </a:spcBef>
              <a:spcAft>
                <a:spcPts val="1600"/>
              </a:spcAft>
              <a:buSzPts val="1700"/>
              <a:buChar char="●"/>
            </a:pPr>
            <a:r>
              <a:rPr lang="en" sz="1700"/>
              <a:t>We maintain reasonable confidentiality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